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38" r:id="rId3"/>
  </p:sldMasterIdLst>
  <p:sldIdLst>
    <p:sldId id="256" r:id="rId4"/>
    <p:sldId id="257" r:id="rId5"/>
  </p:sldIdLst>
  <p:sldSz cx="10764838" cy="7632700"/>
  <p:notesSz cx="6797675" cy="9926638"/>
  <p:defaultTextStyle>
    <a:defPPr>
      <a:defRPr lang="de-DE"/>
    </a:defPPr>
    <a:lvl1pPr algn="l" defTabSz="105070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5351" indent="-68247" algn="l" defTabSz="105070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50702" indent="-136497" algn="l" defTabSz="105070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76054" indent="-204744" algn="l" defTabSz="105070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01404" indent="-272993" algn="l" defTabSz="105070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16" algn="l" defTabSz="914207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619" algn="l" defTabSz="914207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722" algn="l" defTabSz="914207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825" algn="l" defTabSz="914207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  <a:srgbClr val="3333FF"/>
    <a:srgbClr val="FF9900"/>
    <a:srgbClr val="9900CC"/>
    <a:srgbClr val="CC6600"/>
    <a:srgbClr val="FF6600"/>
    <a:srgbClr val="CC0099"/>
    <a:srgbClr val="FF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6" y="-202"/>
      </p:cViewPr>
      <p:guideLst>
        <p:guide orient="horz" pos="807"/>
        <p:guide orient="horz" pos="4807"/>
        <p:guide orient="horz" pos="499"/>
        <p:guide pos="2264"/>
        <p:guide pos="6761"/>
        <p:guide pos="22"/>
        <p:guide pos="215"/>
        <p:guide pos="6553"/>
        <p:guide pos="4705"/>
        <p:guide pos="4524"/>
        <p:guide pos="4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10295" y="5472537"/>
            <a:ext cx="2514147" cy="165618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1"/>
          </p:nvPr>
        </p:nvSpPr>
        <p:spPr>
          <a:xfrm>
            <a:off x="7998629" y="5768733"/>
            <a:ext cx="2355275" cy="165618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2"/>
          </p:nvPr>
        </p:nvSpPr>
        <p:spPr>
          <a:xfrm rot="-180000">
            <a:off x="7254627" y="6336630"/>
            <a:ext cx="1512168" cy="1063327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242" y="303894"/>
            <a:ext cx="3541558" cy="129331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08754" y="303895"/>
            <a:ext cx="6017843" cy="651429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8242" y="1597216"/>
            <a:ext cx="3541558" cy="5220979"/>
          </a:xfrm>
        </p:spPr>
        <p:txBody>
          <a:bodyPr/>
          <a:lstStyle>
            <a:lvl1pPr marL="0" indent="0">
              <a:buNone/>
              <a:defRPr sz="1600"/>
            </a:lvl1pPr>
            <a:lvl2pPr marL="525532" indent="0">
              <a:buNone/>
              <a:defRPr sz="1400"/>
            </a:lvl2pPr>
            <a:lvl3pPr marL="1051063" indent="0">
              <a:buNone/>
              <a:defRPr sz="1100"/>
            </a:lvl3pPr>
            <a:lvl4pPr marL="1576595" indent="0">
              <a:buNone/>
              <a:defRPr sz="1000"/>
            </a:lvl4pPr>
            <a:lvl5pPr marL="2102125" indent="0">
              <a:buNone/>
              <a:defRPr sz="1000"/>
            </a:lvl5pPr>
            <a:lvl6pPr marL="2627658" indent="0">
              <a:buNone/>
              <a:defRPr sz="1000"/>
            </a:lvl6pPr>
            <a:lvl7pPr marL="3153188" indent="0">
              <a:buNone/>
              <a:defRPr sz="1000"/>
            </a:lvl7pPr>
            <a:lvl8pPr marL="3678720" indent="0">
              <a:buNone/>
              <a:defRPr sz="1000"/>
            </a:lvl8pPr>
            <a:lvl9pPr marL="420425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2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983" y="5342890"/>
            <a:ext cx="6458903" cy="6307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09983" y="681996"/>
            <a:ext cx="6458903" cy="4579620"/>
          </a:xfrm>
        </p:spPr>
        <p:txBody>
          <a:bodyPr/>
          <a:lstStyle>
            <a:lvl1pPr marL="0" indent="0">
              <a:buNone/>
              <a:defRPr sz="3700"/>
            </a:lvl1pPr>
            <a:lvl2pPr marL="525532" indent="0">
              <a:buNone/>
              <a:defRPr sz="3200"/>
            </a:lvl2pPr>
            <a:lvl3pPr marL="1051063" indent="0">
              <a:buNone/>
              <a:defRPr sz="2800"/>
            </a:lvl3pPr>
            <a:lvl4pPr marL="1576595" indent="0">
              <a:buNone/>
              <a:defRPr sz="2300"/>
            </a:lvl4pPr>
            <a:lvl5pPr marL="2102125" indent="0">
              <a:buNone/>
              <a:defRPr sz="2300"/>
            </a:lvl5pPr>
            <a:lvl6pPr marL="2627658" indent="0">
              <a:buNone/>
              <a:defRPr sz="2300"/>
            </a:lvl6pPr>
            <a:lvl7pPr marL="3153188" indent="0">
              <a:buNone/>
              <a:defRPr sz="2300"/>
            </a:lvl7pPr>
            <a:lvl8pPr marL="3678720" indent="0">
              <a:buNone/>
              <a:defRPr sz="2300"/>
            </a:lvl8pPr>
            <a:lvl9pPr marL="4204253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09983" y="5973648"/>
            <a:ext cx="6458903" cy="895782"/>
          </a:xfrm>
        </p:spPr>
        <p:txBody>
          <a:bodyPr/>
          <a:lstStyle>
            <a:lvl1pPr marL="0" indent="0">
              <a:buNone/>
              <a:defRPr sz="1600"/>
            </a:lvl1pPr>
            <a:lvl2pPr marL="525532" indent="0">
              <a:buNone/>
              <a:defRPr sz="1400"/>
            </a:lvl2pPr>
            <a:lvl3pPr marL="1051063" indent="0">
              <a:buNone/>
              <a:defRPr sz="1100"/>
            </a:lvl3pPr>
            <a:lvl4pPr marL="1576595" indent="0">
              <a:buNone/>
              <a:defRPr sz="1000"/>
            </a:lvl4pPr>
            <a:lvl5pPr marL="2102125" indent="0">
              <a:buNone/>
              <a:defRPr sz="1000"/>
            </a:lvl5pPr>
            <a:lvl6pPr marL="2627658" indent="0">
              <a:buNone/>
              <a:defRPr sz="1000"/>
            </a:lvl6pPr>
            <a:lvl7pPr marL="3153188" indent="0">
              <a:buNone/>
              <a:defRPr sz="1000"/>
            </a:lvl7pPr>
            <a:lvl8pPr marL="3678720" indent="0">
              <a:buNone/>
              <a:defRPr sz="1000"/>
            </a:lvl8pPr>
            <a:lvl9pPr marL="420425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4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89363" y="341001"/>
            <a:ext cx="2850065" cy="724753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33559" y="341001"/>
            <a:ext cx="8376390" cy="724753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21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528560" y="1322614"/>
            <a:ext cx="2811779" cy="3366296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1"/>
          </p:nvPr>
        </p:nvSpPr>
        <p:spPr>
          <a:xfrm>
            <a:off x="3929065" y="1273629"/>
            <a:ext cx="2903537" cy="2902761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noFill/>
            <a:miter lim="800000"/>
          </a:ln>
          <a:effectLst/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10295" y="5472537"/>
            <a:ext cx="2514147" cy="165618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1"/>
          </p:nvPr>
        </p:nvSpPr>
        <p:spPr>
          <a:xfrm>
            <a:off x="7998629" y="5768733"/>
            <a:ext cx="2355275" cy="165618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2"/>
          </p:nvPr>
        </p:nvSpPr>
        <p:spPr>
          <a:xfrm rot="-180000">
            <a:off x="7254627" y="6336630"/>
            <a:ext cx="1512168" cy="1063327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528560" y="1322614"/>
            <a:ext cx="2811779" cy="3366296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1"/>
          </p:nvPr>
        </p:nvSpPr>
        <p:spPr>
          <a:xfrm>
            <a:off x="3929065" y="1273629"/>
            <a:ext cx="2903537" cy="2902761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noFill/>
            <a:miter lim="800000"/>
          </a:ln>
          <a:effectLst/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528560" y="1322614"/>
            <a:ext cx="2811779" cy="3366296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1"/>
          </p:nvPr>
        </p:nvSpPr>
        <p:spPr>
          <a:xfrm>
            <a:off x="3929065" y="1273629"/>
            <a:ext cx="2903537" cy="2902761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noFill/>
            <a:miter lim="800000"/>
          </a:ln>
          <a:effectLst/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10295" y="5472537"/>
            <a:ext cx="2514147" cy="165618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1"/>
          </p:nvPr>
        </p:nvSpPr>
        <p:spPr>
          <a:xfrm>
            <a:off x="7998629" y="5768733"/>
            <a:ext cx="2355275" cy="165618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2"/>
          </p:nvPr>
        </p:nvSpPr>
        <p:spPr>
          <a:xfrm rot="-180000">
            <a:off x="7254627" y="6336630"/>
            <a:ext cx="1512168" cy="1063327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2134" tIns="46067" rIns="92134" bIns="46067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7363" y="2371087"/>
            <a:ext cx="9150112" cy="163608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4728" y="4325199"/>
            <a:ext cx="7535387" cy="19505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3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1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0348" y="4904719"/>
            <a:ext cx="9150112" cy="1515939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0348" y="3235066"/>
            <a:ext cx="9150112" cy="166965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55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1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6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2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7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3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8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0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7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3556" y="1982382"/>
            <a:ext cx="5612293" cy="56061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25263" y="1982382"/>
            <a:ext cx="5614162" cy="56061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242" y="305664"/>
            <a:ext cx="9688354" cy="127211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8242" y="1708524"/>
            <a:ext cx="4756340" cy="7120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532" indent="0">
              <a:buNone/>
              <a:defRPr sz="2300" b="1"/>
            </a:lvl2pPr>
            <a:lvl3pPr marL="1051063" indent="0">
              <a:buNone/>
              <a:defRPr sz="2100" b="1"/>
            </a:lvl3pPr>
            <a:lvl4pPr marL="1576595" indent="0">
              <a:buNone/>
              <a:defRPr sz="1800" b="1"/>
            </a:lvl4pPr>
            <a:lvl5pPr marL="2102125" indent="0">
              <a:buNone/>
              <a:defRPr sz="1800" b="1"/>
            </a:lvl5pPr>
            <a:lvl6pPr marL="2627658" indent="0">
              <a:buNone/>
              <a:defRPr sz="1800" b="1"/>
            </a:lvl6pPr>
            <a:lvl7pPr marL="3153188" indent="0">
              <a:buNone/>
              <a:defRPr sz="1800" b="1"/>
            </a:lvl7pPr>
            <a:lvl8pPr marL="3678720" indent="0">
              <a:buNone/>
              <a:defRPr sz="1800" b="1"/>
            </a:lvl8pPr>
            <a:lvl9pPr marL="4204253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8242" y="2420555"/>
            <a:ext cx="4756340" cy="439763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68391" y="1708524"/>
            <a:ext cx="4758208" cy="7120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532" indent="0">
              <a:buNone/>
              <a:defRPr sz="2300" b="1"/>
            </a:lvl2pPr>
            <a:lvl3pPr marL="1051063" indent="0">
              <a:buNone/>
              <a:defRPr sz="2100" b="1"/>
            </a:lvl3pPr>
            <a:lvl4pPr marL="1576595" indent="0">
              <a:buNone/>
              <a:defRPr sz="1800" b="1"/>
            </a:lvl4pPr>
            <a:lvl5pPr marL="2102125" indent="0">
              <a:buNone/>
              <a:defRPr sz="1800" b="1"/>
            </a:lvl5pPr>
            <a:lvl6pPr marL="2627658" indent="0">
              <a:buNone/>
              <a:defRPr sz="1800" b="1"/>
            </a:lvl6pPr>
            <a:lvl7pPr marL="3153188" indent="0">
              <a:buNone/>
              <a:defRPr sz="1800" b="1"/>
            </a:lvl7pPr>
            <a:lvl8pPr marL="3678720" indent="0">
              <a:buNone/>
              <a:defRPr sz="1800" b="1"/>
            </a:lvl8pPr>
            <a:lvl9pPr marL="4204253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68391" y="2420555"/>
            <a:ext cx="4758208" cy="439763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7937" y="2"/>
            <a:ext cx="10775951" cy="7634288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defTabSz="1051063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075" name="Grafik 1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7938" y="7326313"/>
            <a:ext cx="1077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-7936" y="0"/>
            <a:ext cx="10785476" cy="1158875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txStyles>
    <p:titleStyle>
      <a:lvl1pPr algn="ctr" defTabSz="1050702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50702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2pPr>
      <a:lvl3pPr algn="ctr" defTabSz="1050702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3pPr>
      <a:lvl4pPr algn="ctr" defTabSz="1050702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4pPr>
      <a:lvl5pPr algn="ctr" defTabSz="1050702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5pPr>
      <a:lvl6pPr marL="457103" algn="ctr" defTabSz="1050702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6pPr>
      <a:lvl7pPr marL="914207" algn="ctr" defTabSz="1050702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7pPr>
      <a:lvl8pPr marL="1371309" algn="ctr" defTabSz="1050702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8pPr>
      <a:lvl9pPr marL="1828413" algn="ctr" defTabSz="1050702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9pPr>
    </p:titleStyle>
    <p:bodyStyle>
      <a:lvl1pPr marL="393616" indent="-393616" algn="l" defTabSz="105070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3895" indent="-326956" algn="l" defTabSz="105070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2585" indent="-261882" algn="l" defTabSz="105070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7936" indent="-261882" algn="l" defTabSz="105070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4874" indent="-261882" algn="l" defTabSz="105070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0424" indent="-262765" algn="l" defTabSz="10510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5954" indent="-262765" algn="l" defTabSz="10510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1487" indent="-262765" algn="l" defTabSz="10510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017" indent="-262765" algn="l" defTabSz="10510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532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063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595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2125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7658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188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8720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253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3175"/>
            <a:ext cx="10761663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8" indent="-3428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4" indent="-2856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8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2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4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7" indent="-228551" algn="l" defTabSz="9142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71" indent="-228551" algn="l" defTabSz="9142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3" indent="-228551" algn="l" defTabSz="9142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7" indent="-228551" algn="l" defTabSz="9142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7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9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5" algn="l" defTabSz="914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8242" y="305664"/>
            <a:ext cx="9688354" cy="1272117"/>
          </a:xfrm>
          <a:prstGeom prst="rect">
            <a:avLst/>
          </a:prstGeom>
        </p:spPr>
        <p:txBody>
          <a:bodyPr vert="horz" lIns="105107" tIns="52554" rIns="105107" bIns="52554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8242" y="1780966"/>
            <a:ext cx="9688354" cy="5037229"/>
          </a:xfrm>
          <a:prstGeom prst="rect">
            <a:avLst/>
          </a:prstGeom>
        </p:spPr>
        <p:txBody>
          <a:bodyPr vert="horz" lIns="105107" tIns="52554" rIns="105107" bIns="52554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8242" y="7074385"/>
            <a:ext cx="2511796" cy="406371"/>
          </a:xfrm>
          <a:prstGeom prst="rect">
            <a:avLst/>
          </a:prstGeom>
        </p:spPr>
        <p:txBody>
          <a:bodyPr vert="horz" lIns="105107" tIns="52554" rIns="105107" bIns="5255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891C-379B-459B-B1F4-CEB45E2891D8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77989" y="7074385"/>
            <a:ext cx="3408865" cy="406371"/>
          </a:xfrm>
          <a:prstGeom prst="rect">
            <a:avLst/>
          </a:prstGeom>
        </p:spPr>
        <p:txBody>
          <a:bodyPr vert="horz" lIns="105107" tIns="52554" rIns="105107" bIns="5255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4800" y="7074385"/>
            <a:ext cx="2511796" cy="406371"/>
          </a:xfrm>
          <a:prstGeom prst="rect">
            <a:avLst/>
          </a:prstGeom>
        </p:spPr>
        <p:txBody>
          <a:bodyPr vert="horz" lIns="105107" tIns="52554" rIns="105107" bIns="5255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3DE6-EA27-49D3-A608-9075D0FA60E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-7937" y="2"/>
            <a:ext cx="10775951" cy="7634288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defTabSz="1051063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7938" y="7326313"/>
            <a:ext cx="1077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-7936" y="0"/>
            <a:ext cx="10785476" cy="1158875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8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defTabSz="1051063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149" indent="-394149" algn="l" defTabSz="1051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3989" indent="-328457" algn="l" defTabSz="1051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3829" indent="-262765" algn="l" defTabSz="1051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361" indent="-262765" algn="l" defTabSz="1051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4892" indent="-262765" algn="l" defTabSz="105106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0424" indent="-262765" algn="l" defTabSz="1051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5954" indent="-262765" algn="l" defTabSz="1051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1487" indent="-262765" algn="l" defTabSz="1051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017" indent="-262765" algn="l" defTabSz="1051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532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063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595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2125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7658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188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8720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253" algn="l" defTabSz="1051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4"/>
          <p:cNvSpPr txBox="1">
            <a:spLocks noChangeArrowheads="1"/>
          </p:cNvSpPr>
          <p:nvPr/>
        </p:nvSpPr>
        <p:spPr bwMode="auto">
          <a:xfrm>
            <a:off x="3755384" y="4287594"/>
            <a:ext cx="3101766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de-DE" sz="1100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Die </a:t>
            </a:r>
            <a:r>
              <a:rPr lang="de-DE" sz="1100" b="1" u="sng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kostenlosen </a:t>
            </a:r>
            <a:r>
              <a:rPr lang="de-DE" sz="11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Umweltbildungsangebote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des BUND Naturschutz in  Zusammenarbeit mit dem Amt für Umwelt- und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Verbraucherschutz   können Sie  nachstehend buchen! </a:t>
            </a:r>
          </a:p>
        </p:txBody>
      </p:sp>
      <p:sp>
        <p:nvSpPr>
          <p:cNvPr id="6148" name="Textfeld 7"/>
          <p:cNvSpPr txBox="1">
            <a:spLocks noChangeArrowheads="1"/>
          </p:cNvSpPr>
          <p:nvPr/>
        </p:nvSpPr>
        <p:spPr bwMode="auto">
          <a:xfrm>
            <a:off x="3722626" y="5494617"/>
            <a:ext cx="3109116" cy="1972391"/>
          </a:xfrm>
          <a:prstGeom prst="rect">
            <a:avLst/>
          </a:prstGeom>
          <a:solidFill>
            <a:srgbClr val="F5EDD1"/>
          </a:solidFill>
          <a:ln w="9525">
            <a:noFill/>
            <a:miter lim="800000"/>
            <a:headEnd/>
            <a:tailEnd/>
          </a:ln>
        </p:spPr>
        <p:txBody>
          <a:bodyPr wrap="square" lIns="107978" tIns="107978" rIns="107978" bIns="107978">
            <a:spAutoFit/>
          </a:bodyPr>
          <a:lstStyle/>
          <a:p>
            <a:endParaRPr lang="de-DE" sz="1050" b="1" dirty="0" smtClean="0">
              <a:solidFill>
                <a:srgbClr val="74A510"/>
              </a:solidFill>
              <a:latin typeface="Comic Sans MS" panose="030F0702030302020204" pitchFamily="66" charset="0"/>
            </a:endParaRPr>
          </a:p>
          <a:p>
            <a:r>
              <a:rPr lang="de-DE" sz="1050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FRAGEN </a:t>
            </a:r>
            <a:r>
              <a:rPr lang="de-DE" sz="105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SIE UNS</a:t>
            </a:r>
          </a:p>
          <a:p>
            <a:r>
              <a:rPr lang="de-DE" sz="1050" dirty="0">
                <a:latin typeface="Comic Sans MS" panose="030F0702030302020204" pitchFamily="66" charset="0"/>
              </a:rPr>
              <a:t>Bund Naturschutz in Bayern e.V.</a:t>
            </a:r>
            <a:br>
              <a:rPr lang="de-DE" sz="1050" dirty="0">
                <a:latin typeface="Comic Sans MS" panose="030F0702030302020204" pitchFamily="66" charset="0"/>
              </a:rPr>
            </a:br>
            <a:r>
              <a:rPr lang="de-DE" sz="1050" dirty="0">
                <a:latin typeface="Comic Sans MS" panose="030F0702030302020204" pitchFamily="66" charset="0"/>
              </a:rPr>
              <a:t>Kreisgruppe </a:t>
            </a:r>
            <a:r>
              <a:rPr lang="de-DE" sz="1050" dirty="0" smtClean="0">
                <a:latin typeface="Comic Sans MS" panose="030F0702030302020204" pitchFamily="66" charset="0"/>
              </a:rPr>
              <a:t>Aschaffenburg</a:t>
            </a:r>
            <a:endParaRPr lang="de-DE" sz="1050" b="1" dirty="0">
              <a:latin typeface="Comic Sans MS" panose="030F0702030302020204" pitchFamily="66" charset="0"/>
            </a:endParaRPr>
          </a:p>
          <a:p>
            <a:r>
              <a:rPr lang="de-DE" sz="1050" dirty="0">
                <a:latin typeface="Comic Sans MS" panose="030F0702030302020204" pitchFamily="66" charset="0"/>
              </a:rPr>
              <a:t>Danziger Str. 1</a:t>
            </a:r>
          </a:p>
          <a:p>
            <a:r>
              <a:rPr lang="de-DE" sz="1050" dirty="0">
                <a:latin typeface="Comic Sans MS" panose="030F0702030302020204" pitchFamily="66" charset="0"/>
              </a:rPr>
              <a:t>63739 Aschaffenburg</a:t>
            </a:r>
          </a:p>
          <a:p>
            <a:r>
              <a:rPr lang="de-DE" sz="1050" dirty="0">
                <a:latin typeface="Comic Sans MS" panose="030F0702030302020204" pitchFamily="66" charset="0"/>
              </a:rPr>
              <a:t>Tel. </a:t>
            </a:r>
            <a:r>
              <a:rPr lang="de-DE" sz="1050" dirty="0" smtClean="0">
                <a:latin typeface="Comic Sans MS" panose="030F0702030302020204" pitchFamily="66" charset="0"/>
              </a:rPr>
              <a:t>06021/24994 (von 8-12 Uhr)</a:t>
            </a:r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u="sng" dirty="0">
              <a:latin typeface="Comic Sans MS" panose="030F0702030302020204" pitchFamily="66" charset="0"/>
            </a:endParaRPr>
          </a:p>
          <a:p>
            <a:r>
              <a:rPr lang="en-US" sz="1000" dirty="0" smtClean="0">
                <a:latin typeface="Comic Sans MS" panose="030F0702030302020204" pitchFamily="66" charset="0"/>
              </a:rPr>
              <a:t>aschaffenburg@bund-naturschutz.de</a:t>
            </a:r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sz="1000" dirty="0" smtClean="0">
                <a:latin typeface="Comic Sans MS" panose="030F0702030302020204" pitchFamily="66" charset="0"/>
              </a:rPr>
              <a:t>www.aschaffenburg.bund-naturschutz.de</a:t>
            </a:r>
            <a:endParaRPr lang="de-DE" sz="1000" dirty="0">
              <a:latin typeface="Comic Sans MS" panose="030F0702030302020204" pitchFamily="66" charset="0"/>
            </a:endParaRPr>
          </a:p>
          <a:p>
            <a:endParaRPr lang="de-DE" sz="1000" dirty="0">
              <a:latin typeface="Comic Sans MS" panose="030F0702030302020204" pitchFamily="66" charset="0"/>
            </a:endParaRPr>
          </a:p>
        </p:txBody>
      </p:sp>
      <p:sp>
        <p:nvSpPr>
          <p:cNvPr id="12" name="Textfeld 34"/>
          <p:cNvSpPr txBox="1"/>
          <p:nvPr/>
        </p:nvSpPr>
        <p:spPr>
          <a:xfrm>
            <a:off x="7342249" y="5052773"/>
            <a:ext cx="3723778" cy="2077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r>
              <a:rPr lang="de-DE" sz="36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Das wilde   Klassenzimmer  </a:t>
            </a:r>
          </a:p>
          <a:p>
            <a:r>
              <a:rPr lang="de-DE" sz="36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r>
              <a:rPr lang="de-DE" sz="3600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2019</a:t>
            </a:r>
            <a:r>
              <a:rPr lang="de-DE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  <a:r>
              <a:rPr lang="de-DE" b="1" dirty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de-DE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de-DE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de-DE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endParaRPr lang="de-DE" sz="1500" dirty="0">
              <a:solidFill>
                <a:schemeClr val="tx1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6151" name="Textfeld 13"/>
          <p:cNvSpPr txBox="1">
            <a:spLocks noChangeArrowheads="1"/>
          </p:cNvSpPr>
          <p:nvPr/>
        </p:nvSpPr>
        <p:spPr bwMode="auto">
          <a:xfrm>
            <a:off x="-2034405" y="1665139"/>
            <a:ext cx="3038357" cy="29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0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i="1" dirty="0">
              <a:latin typeface="Comic Sans MS" panose="030F0702030302020204" pitchFamily="66" charset="0"/>
            </a:endParaRPr>
          </a:p>
          <a:p>
            <a:pPr>
              <a:spcAft>
                <a:spcPts val="200"/>
              </a:spcAft>
            </a:pPr>
            <a:endParaRPr lang="de-DE" sz="1100" b="1" dirty="0">
              <a:solidFill>
                <a:srgbClr val="74A510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b="1" dirty="0">
              <a:solidFill>
                <a:srgbClr val="74A510"/>
              </a:solidFill>
              <a:latin typeface="Comic Sans MS" panose="030F0702030302020204" pitchFamily="66" charset="0"/>
            </a:endParaRPr>
          </a:p>
          <a:p>
            <a:endParaRPr lang="de-DE" sz="1100" b="1" dirty="0">
              <a:solidFill>
                <a:srgbClr val="74A510"/>
              </a:solidFill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130" y="1008038"/>
            <a:ext cx="3356001" cy="69865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Klimafrühstück und</a:t>
            </a:r>
          </a:p>
          <a:p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esunde Ernährung </a:t>
            </a:r>
            <a:r>
              <a:rPr lang="de-DE" sz="1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solidFill>
                  <a:srgbClr val="92D050"/>
                </a:solidFill>
                <a:latin typeface="Ren &amp; Stimpy" pitchFamily="2" charset="0"/>
              </a:rPr>
              <a:t>    </a:t>
            </a: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Können wir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uns gesund ernähren und trotzdem die Umwelt schonen?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Wie unser Essen das Klima beeinflusst. Was hat der Regenwald mit unserem Essen zu tun? Wo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liegt eigentlich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Südafrika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Was  wächst zu welcher Jahreszeit?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Wieviel Verpack-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ung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braucht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der Mensch?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Zucker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Schock: Wo sind die Süßmacher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versteckt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  Frühstück ganz anders planen!</a:t>
            </a:r>
          </a:p>
          <a:p>
            <a:endParaRPr lang="de-DE" sz="1100" dirty="0">
              <a:solidFill>
                <a:srgbClr val="FF9900"/>
              </a:solidFill>
              <a:latin typeface="Comic Sans MS" panose="030F0702030302020204" pitchFamily="66" charset="0"/>
            </a:endParaRPr>
          </a:p>
          <a:p>
            <a:endParaRPr lang="de-DE" sz="1800" dirty="0" smtClean="0">
              <a:solidFill>
                <a:srgbClr val="FF9900"/>
              </a:solidFill>
              <a:latin typeface="Comic Sans MS" panose="030F0702030302020204" pitchFamily="66" charset="0"/>
            </a:endParaRPr>
          </a:p>
          <a:p>
            <a:endParaRPr lang="de-DE" sz="1800" dirty="0">
              <a:solidFill>
                <a:srgbClr val="FF9900"/>
              </a:solidFill>
              <a:latin typeface="Comic Sans MS" panose="030F0702030302020204" pitchFamily="66" charset="0"/>
            </a:endParaRP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Weitere </a:t>
            </a: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Themen</a:t>
            </a: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Ist das gewünschte Thema nicht dabei – kein Problem. Auch Themen zu Bionik , Welt der Ameisen, Wildkräuter  und mehr warten auf Euch!</a:t>
            </a:r>
            <a:endParaRPr lang="de-DE" sz="11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de-DE" sz="1600" dirty="0" smtClean="0">
              <a:solidFill>
                <a:srgbClr val="0099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99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Lärm</a:t>
            </a:r>
            <a:endParaRPr lang="de-DE" sz="18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Was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sind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Schallwellen? </a:t>
            </a: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Was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macht Lärm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mit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unseren Ohren? 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Wir testen Gehörschutz, </a:t>
            </a:r>
            <a:endParaRPr lang="de-DE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messen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unseren und fremden Krach </a:t>
            </a:r>
            <a:endParaRPr lang="de-DE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Macht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Lärm uns wirklich Stress ? </a:t>
            </a:r>
            <a:endParaRPr lang="de-DE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Das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wollen wir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Euch natürlich beweisen und bringen hierzu unseren Lärmkoffer mit .…..</a:t>
            </a:r>
            <a:endParaRPr lang="de-DE" sz="11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endParaRPr lang="de-DE" sz="3200" dirty="0">
              <a:solidFill>
                <a:srgbClr val="92D050"/>
              </a:solidFill>
              <a:latin typeface="Ren &amp; Stimpy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87578" y="1018490"/>
            <a:ext cx="3462297" cy="335474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Energie – Geheimnisse</a:t>
            </a: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Welche Auswirkungen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haben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Klimaveränderungen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auf unser Leben? Was haben wir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mit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dem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Treib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hauseffekt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zu tun?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Wo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können wir Energie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ein - sparen und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durch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rneuerb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are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Energien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einset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tzen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Was 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können wir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in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der Schule oder zu Hause tun, um klimafreundlicher zu werden</a:t>
            </a:r>
            <a:r>
              <a:rPr lang="de-DE" sz="11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?  </a:t>
            </a:r>
          </a:p>
          <a:p>
            <a:endParaRPr lang="de-DE" sz="11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Abfall/Recycling  </a:t>
            </a:r>
            <a:r>
              <a:rPr lang="de-DE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de-DE" sz="11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Je früher Kinder damit vertraut sind, desto besser. Wir stellen den Kindern lehrreiche, spannende und spielerische Methoden zur Seite. Bevor wir Müll sortieren müssen – sollten wir ihn vermeiden, deshalb gehen wir nur mit dem Einkaufskorb und achten beim Einkauf auf die Verpackung. Papier schöpfen kann ergänzend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ge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ucht werden.                                                </a:t>
            </a:r>
            <a:endParaRPr lang="de-DE" sz="11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Bund Naturschutz\Desktop\Agenda2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98" y="7111843"/>
            <a:ext cx="1238327" cy="5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und Naturschutz\Desktop\LÄRM_ampel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74" y="4994834"/>
            <a:ext cx="1044804" cy="103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131250" y="1115292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7030A0"/>
                </a:solidFill>
              </a:rPr>
              <a:t> </a:t>
            </a:r>
            <a:endParaRPr lang="de-DE" sz="32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://www.bund.net/typo3temp/pics/7ca41317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1743" y="-504129"/>
            <a:ext cx="2892358" cy="2169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967" y="282373"/>
            <a:ext cx="2988916" cy="276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8621" y="5339840"/>
            <a:ext cx="2143125" cy="136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58" y="3458304"/>
            <a:ext cx="3128044" cy="238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8522" y="2524011"/>
            <a:ext cx="2705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409" y="2164016"/>
            <a:ext cx="857519" cy="64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49982"/>
          <a:stretch/>
        </p:blipFill>
        <p:spPr bwMode="auto">
          <a:xfrm>
            <a:off x="2480744" y="710890"/>
            <a:ext cx="964387" cy="71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727" y="646144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993" y="7372234"/>
            <a:ext cx="1750409" cy="12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602" y="966443"/>
            <a:ext cx="1215824" cy="91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69" y="2982472"/>
            <a:ext cx="1305692" cy="9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91" y="-74"/>
            <a:ext cx="1136328" cy="122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6515" y="198887"/>
            <a:ext cx="6599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mit dem Bund Naturschutz       unterwegs in der Natur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424" y="4416654"/>
            <a:ext cx="1625167" cy="1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Bund Naturschutz\Pictures\Bilder\Wiese\WieseBN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11" y="1386425"/>
            <a:ext cx="2997888" cy="354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7833" y="575647"/>
            <a:ext cx="3452378" cy="7663618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endParaRPr lang="de-DE" sz="2800" dirty="0">
              <a:solidFill>
                <a:srgbClr val="00B050"/>
              </a:solidFill>
              <a:latin typeface="Ren &amp; Stimpy" pitchFamily="2" charset="0"/>
            </a:endParaRP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Wilde Wiesen –</a:t>
            </a:r>
          </a:p>
          <a:p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autnah erleben</a:t>
            </a:r>
            <a:endParaRPr lang="de-DE" sz="18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Was wächst und krabbelt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 der Wiese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Welche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Tiere leben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bevorzugt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wo und warum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 Wir  gehen als  Forscher mit Becherlupen auf die Suche nach kleinen  Wiesentieren.  Was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ist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Bestäubung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und </a:t>
            </a:r>
            <a:endParaRPr lang="de-DE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wie  werden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Samen verbreitet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 In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den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Streuobst- wiesen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gibt es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viel zu entdecken. </a:t>
            </a:r>
            <a:r>
              <a:rPr lang="de-DE" sz="11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	</a:t>
            </a:r>
          </a:p>
          <a:p>
            <a:endParaRPr lang="de-DE" sz="11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11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11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11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11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de-DE" sz="11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	</a:t>
            </a:r>
            <a:endParaRPr lang="de-DE" sz="11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Blühwiesen anlegen –</a:t>
            </a:r>
          </a:p>
          <a:p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ür Bienen und Insekten</a:t>
            </a: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Wir unterstützen Sie  beim Anlegen von Wiesen mit  heimischen  Wildblumen.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Kinder  bekommen einen 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direkten Bezug zu Wertigkeit und Schön- </a:t>
            </a:r>
          </a:p>
          <a:p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heit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der Natur , zu  Wildbienen   und  Insekten. Zum Abschluss gestalten wir unser eigenes, klei-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nes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Wildbienenhäuschen.</a:t>
            </a:r>
          </a:p>
          <a:p>
            <a:endParaRPr lang="de-DE" sz="2800" dirty="0" smtClean="0">
              <a:solidFill>
                <a:srgbClr val="00B050"/>
              </a:solidFill>
              <a:latin typeface="Ren &amp; Stimpy" pitchFamily="2" charset="0"/>
            </a:endParaRPr>
          </a:p>
          <a:p>
            <a:endParaRPr lang="de-DE" sz="11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de-DE" sz="2800" dirty="0" smtClean="0">
              <a:solidFill>
                <a:srgbClr val="CC0099"/>
              </a:solidFill>
              <a:latin typeface="Ren &amp; Stimpy" pitchFamily="2" charset="0"/>
            </a:endParaRPr>
          </a:p>
          <a:p>
            <a:r>
              <a:rPr lang="de-DE" sz="2800" dirty="0" smtClean="0">
                <a:solidFill>
                  <a:srgbClr val="CC0099"/>
                </a:solidFill>
                <a:latin typeface="Ren &amp; Stimpy" pitchFamily="2" charset="0"/>
              </a:rPr>
              <a:t>             </a:t>
            </a:r>
            <a:endParaRPr lang="de-DE" sz="11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091" y="1539960"/>
            <a:ext cx="1212584" cy="114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69" name="Textfeld 3"/>
          <p:cNvSpPr txBox="1">
            <a:spLocks noChangeArrowheads="1"/>
          </p:cNvSpPr>
          <p:nvPr/>
        </p:nvSpPr>
        <p:spPr bwMode="auto">
          <a:xfrm>
            <a:off x="95996" y="329426"/>
            <a:ext cx="29035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omic Sans MS" pitchFamily="66" charset="0"/>
              </a:rPr>
              <a:t>BUND NATURSCHUTZ</a:t>
            </a:r>
          </a:p>
          <a:p>
            <a:r>
              <a:rPr lang="de-DE" sz="1600" dirty="0">
                <a:solidFill>
                  <a:schemeClr val="bg1"/>
                </a:solidFill>
                <a:latin typeface="Comic Sans MS" pitchFamily="66" charset="0"/>
              </a:rPr>
              <a:t>Kreisgruppe Aschaffenburg</a:t>
            </a:r>
          </a:p>
        </p:txBody>
      </p:sp>
      <p:sp>
        <p:nvSpPr>
          <p:cNvPr id="7175" name="Textfeld 15"/>
          <p:cNvSpPr txBox="1">
            <a:spLocks noChangeArrowheads="1"/>
          </p:cNvSpPr>
          <p:nvPr/>
        </p:nvSpPr>
        <p:spPr bwMode="auto">
          <a:xfrm>
            <a:off x="7488240" y="519113"/>
            <a:ext cx="2903537" cy="15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de-DE" sz="1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23347" y="406379"/>
            <a:ext cx="2986677" cy="338536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r>
              <a:rPr lang="de-DE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nd das wilde Klassenzimmer</a:t>
            </a:r>
            <a:r>
              <a:rPr lang="de-DE" sz="1600" dirty="0">
                <a:solidFill>
                  <a:srgbClr val="7030A0"/>
                </a:solidFill>
              </a:rPr>
              <a:t>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00573" y="1038502"/>
            <a:ext cx="3559442" cy="709423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Wasser-</a:t>
            </a: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Forscher </a:t>
            </a: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Wer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wohnt am und im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Gewässer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und warum?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Was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haben die vielen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Lebewesen im  Bach  mit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unserem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Trinkwasser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zu tun?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Kommt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unser Wasser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aus  dem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Wasserhahn? Wann ist Wasser wirklich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schmutzig?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Wir sammeln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Tiere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im Gewässer und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bestimmen einen Saprobien-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index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zur  Fest -stellung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der Gewässergüte</a:t>
            </a:r>
            <a:r>
              <a:rPr lang="de-DE" sz="11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de-DE" sz="11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de-DE" sz="2400" dirty="0">
              <a:solidFill>
                <a:srgbClr val="CC0099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18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Landart</a:t>
            </a: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                                      wilde Kunst und</a:t>
            </a:r>
            <a:endParaRPr lang="de-DE" sz="18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Wald, Hecke und Wiese unterwegs sein. Wir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erwecken aus Naturmaterialien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Geschichten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zum  Leben,  bauen  Vogelnester,  rühren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Naturfarben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an, malen Himmelsbilder, weben Teppiche aus Naturmaterialien,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Kosmetik ganz ohne Chemie – einfach selber machen!</a:t>
            </a:r>
            <a:endParaRPr lang="de-DE" sz="11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de-DE" sz="1100" dirty="0">
                <a:solidFill>
                  <a:srgbClr val="CC0099"/>
                </a:solidFill>
                <a:latin typeface="Comic Sans MS" panose="030F0702030302020204" pitchFamily="66" charset="0"/>
              </a:rPr>
              <a:t>	    </a:t>
            </a: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Wald erleben</a:t>
            </a:r>
          </a:p>
          <a:p>
            <a:r>
              <a:rPr lang="de-DE" sz="11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ls Naturladen für Holz, Beeren, </a:t>
            </a:r>
          </a:p>
          <a:p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Nüsse, Pilze,  Kräuter,  Wild und </a:t>
            </a:r>
          </a:p>
          <a:p>
            <a:r>
              <a:rPr lang="de-DE" sz="11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Heilplanzen</a:t>
            </a:r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 Erholungs- und Le-</a:t>
            </a:r>
          </a:p>
          <a:p>
            <a:r>
              <a:rPr lang="de-DE" sz="11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bensraum</a:t>
            </a:r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 für  Tier und Mensch.</a:t>
            </a:r>
          </a:p>
          <a:p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Stopp für  Erdrutsche.  </a:t>
            </a:r>
            <a:r>
              <a:rPr lang="de-DE" sz="11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Luftfil</a:t>
            </a:r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                              </a:t>
            </a:r>
            <a:r>
              <a:rPr lang="de-DE" sz="11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ter</a:t>
            </a:r>
            <a:r>
              <a:rPr lang="de-DE" sz="11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und Sauerstofflieferant.</a:t>
            </a:r>
          </a:p>
          <a:p>
            <a:endParaRPr lang="de-DE" sz="11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Der Wald ist also tatsächlich mehr als lauter Bäume und beim nächsten Spaziergang steigt der Duft von feuchtem Moos wieder in die Nase …..</a:t>
            </a:r>
          </a:p>
          <a:p>
            <a:endParaRPr lang="de-DE" sz="11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de-DE" sz="11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de-DE" sz="11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de-DE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533943" y="952673"/>
            <a:ext cx="3298000" cy="690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1" tIns="45711" rIns="91421" bIns="45711">
            <a:spAutoFit/>
          </a:bodyPr>
          <a:lstStyle/>
          <a:p>
            <a:pPr defTabSz="914207">
              <a:spcBef>
                <a:spcPct val="50000"/>
              </a:spcBef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Hecken-Vielfalt </a:t>
            </a:r>
            <a:r>
              <a:rPr lang="de-DE" sz="1800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Ist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eine Hecke nur ein unordentliches Gestrüpp am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Wegesrand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Was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kann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man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hier essen und                                   was besser nicht?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Wer  pflanzt die 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meis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                                  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ten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Hecken  und  wie ?                                     Und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wer wohnt hier im 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Winter?  Wir  erzählen                                   Euch  von   springenden                               Kräutern und fliegenden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Früchten.</a:t>
            </a:r>
          </a:p>
          <a:p>
            <a:pPr defTabSz="914207">
              <a:spcBef>
                <a:spcPct val="50000"/>
              </a:spcBef>
            </a:pPr>
            <a:endParaRPr lang="de-DE" sz="11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defTabSz="914207">
              <a:spcBef>
                <a:spcPct val="50000"/>
              </a:spcBef>
            </a:pPr>
            <a:endParaRPr lang="de-DE" sz="11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Faszinierende Unterwelt  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Dem  Boden  auf  den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Grund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gehen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mit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seiner</a:t>
            </a: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Vielfalt  an Lebewesen.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In einer Handvoll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Erde leben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Milliarden von Organismen.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Wir 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schauen,  wer  uns  vor  dem Ertrinken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 Laub  der Vor-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jahre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im Totholz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bewahrt hat.  Wir lernen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un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terschiedliche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Bodentypen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kennen. Und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all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die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kleinen Bewohner schauen wir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uns live </a:t>
            </a:r>
            <a:r>
              <a:rPr lang="de-DE" sz="1100" dirty="0">
                <a:solidFill>
                  <a:srgbClr val="002060"/>
                </a:solidFill>
                <a:latin typeface="Comic Sans MS" panose="030F0702030302020204" pitchFamily="66" charset="0"/>
              </a:rPr>
              <a:t>in 3D im Stereomikroskop 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an! </a:t>
            </a:r>
          </a:p>
          <a:p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Oder wir  untersuchen unterschiedliche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Erdbö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den mit  einfachen  Mitteln  auf ihre 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Filterwir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kung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 ihre  Humuskonzentration und  ihre Was- </a:t>
            </a:r>
            <a:r>
              <a:rPr lang="de-DE" sz="1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serkapazität</a:t>
            </a:r>
            <a:r>
              <a:rPr lang="de-DE" sz="1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defTabSz="914207">
              <a:spcBef>
                <a:spcPct val="50000"/>
              </a:spcBef>
            </a:pPr>
            <a:endParaRPr lang="de-DE" sz="1100" dirty="0" smtClean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 defTabSz="914207">
              <a:spcBef>
                <a:spcPct val="50000"/>
              </a:spcBef>
            </a:pPr>
            <a:endParaRPr lang="de-DE" sz="11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defTabSz="914207">
              <a:spcBef>
                <a:spcPct val="50000"/>
              </a:spcBef>
            </a:pPr>
            <a:endParaRPr lang="de-DE" sz="11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defTabSz="914207">
              <a:spcBef>
                <a:spcPct val="50000"/>
              </a:spcBef>
            </a:pPr>
            <a:endParaRPr lang="de-DE" sz="11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defTabSz="914207">
              <a:spcBef>
                <a:spcPct val="50000"/>
              </a:spcBef>
            </a:pPr>
            <a:endParaRPr lang="de-DE" sz="11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defTabSz="914207">
              <a:spcBef>
                <a:spcPct val="50000"/>
              </a:spcBef>
            </a:pPr>
            <a:endParaRPr lang="de-DE" sz="11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defTabSz="914207">
              <a:spcBef>
                <a:spcPct val="50000"/>
              </a:spcBef>
            </a:pPr>
            <a:endParaRPr lang="de-DE" sz="11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defTabSz="914207">
              <a:spcBef>
                <a:spcPct val="50000"/>
              </a:spcBef>
            </a:pPr>
            <a:r>
              <a:rPr lang="de-DE" sz="1100" dirty="0">
                <a:solidFill>
                  <a:srgbClr val="CC3300"/>
                </a:solidFill>
                <a:latin typeface="Comic Sans MS" panose="030F0702030302020204" pitchFamily="66" charset="0"/>
              </a:rPr>
              <a:t>Viel </a:t>
            </a:r>
            <a:endParaRPr lang="de-DE" sz="11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62" y="6023802"/>
            <a:ext cx="1708657" cy="128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07" y="8861655"/>
            <a:ext cx="1641006" cy="100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6613" y="6676579"/>
            <a:ext cx="1564620" cy="127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63" y="8709815"/>
            <a:ext cx="3480767" cy="231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2" y="2717897"/>
            <a:ext cx="2079727" cy="138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856" y="3088316"/>
            <a:ext cx="1233625" cy="92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97" y="451214"/>
            <a:ext cx="1625745" cy="100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94" y="4407456"/>
            <a:ext cx="1368152" cy="102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4900"/>
            <a:ext cx="1375431" cy="107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79" y="5876"/>
            <a:ext cx="686865" cy="84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95" y="9364027"/>
            <a:ext cx="2138096" cy="142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36" y="5760566"/>
            <a:ext cx="2337971" cy="14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88" y="1728118"/>
            <a:ext cx="1955936" cy="146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67" y="4978224"/>
            <a:ext cx="1305712" cy="10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248" y="952672"/>
            <a:ext cx="1855073" cy="10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30" y="2952254"/>
            <a:ext cx="953691" cy="110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Benutzerdefiniert</PresentationFormat>
  <Paragraphs>119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1_Larissa</vt:lpstr>
      <vt:lpstr>Benutzerdefiniertes Design</vt:lpstr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Häuslschmid</dc:creator>
  <cp:lastModifiedBy>Bund Naturschutz</cp:lastModifiedBy>
  <cp:revision>225</cp:revision>
  <cp:lastPrinted>2016-04-22T08:05:42Z</cp:lastPrinted>
  <dcterms:created xsi:type="dcterms:W3CDTF">2013-03-18T15:05:15Z</dcterms:created>
  <dcterms:modified xsi:type="dcterms:W3CDTF">2019-03-12T11:31:36Z</dcterms:modified>
</cp:coreProperties>
</file>